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4" r:id="rId5"/>
    <p:sldId id="275" r:id="rId6"/>
    <p:sldId id="274" r:id="rId7"/>
    <p:sldId id="280" r:id="rId8"/>
    <p:sldId id="282" r:id="rId9"/>
    <p:sldId id="281" r:id="rId10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00"/>
    <a:srgbClr val="FFFFCC"/>
    <a:srgbClr val="FFFF99"/>
    <a:srgbClr val="FF6600"/>
    <a:srgbClr val="D60093"/>
    <a:srgbClr val="FF0000"/>
    <a:srgbClr val="CC00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6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0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0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06D6EBB-CDF0-478B-9C27-316C88D9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27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80" y="0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2" y="4862014"/>
            <a:ext cx="5679778" cy="460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80" y="9720755"/>
            <a:ext cx="3075631" cy="51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77" tIns="47738" rIns="95477" bIns="477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DCB48E2-F25D-42F1-B903-A4F4DBBC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3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70055844"/>
      </p:ext>
    </p:extLst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9240136"/>
      </p:ext>
    </p:extLst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4968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4968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62477592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07501411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791992906"/>
      </p:ext>
    </p:extLst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64260168"/>
      </p:ext>
    </p:extLst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31780555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0711592"/>
      </p:ext>
    </p:extLst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54970"/>
      </p:ext>
    </p:extLst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4205749564"/>
      </p:ext>
    </p:extLst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766481750"/>
      </p:ext>
    </p:extLst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k-SK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684213" y="44450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endParaRPr lang="sk-SK" sz="2000" b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euro26.sk/index.php/component/option,com_zlavy/nazov,McDonald/" TargetMode="External"/><Relationship Id="rId7" Type="http://schemas.openxmlformats.org/officeDocument/2006/relationships/hyperlink" Target="http://www.euro26.sk/index.php/component/option,com_zlavy/nazov,Cropp/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://www.euro26.sk/index.php/lyzovacka-so-super-zlavou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hyperlink" Target="http://www.euro26.sk/index.php/component/option,com_zlavy/nazov,reserved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6.wmf"/><Relationship Id="rId9" Type="http://schemas.openxmlformats.org/officeDocument/2006/relationships/hyperlink" Target="http://www.euro26.sk/index.php/component/option,com_zlavy/nazov,martinu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26.s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765175"/>
            <a:ext cx="6048375" cy="54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31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4400" b="1"/>
              <a:t>Preukaz žiaka ISIC/EURO</a:t>
            </a:r>
            <a:r>
              <a:rPr lang="en-US" sz="4400" b="1"/>
              <a:t>&lt;</a:t>
            </a:r>
            <a:r>
              <a:rPr lang="sk-SK" sz="4400" b="1"/>
              <a:t>26</a:t>
            </a:r>
            <a:endParaRPr lang="en-US" sz="4400" b="1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-36513" y="2178050"/>
            <a:ext cx="9144001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r">
              <a:defRPr/>
            </a:pPr>
            <a:r>
              <a:rPr lang="sk-SK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JEDNA KARTA STAČÍ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908720"/>
            <a:ext cx="2232741" cy="141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8416" y="836712"/>
            <a:ext cx="2222778" cy="1400968"/>
          </a:xfrm>
          <a:prstGeom prst="rect">
            <a:avLst/>
          </a:prstGeom>
        </p:spPr>
      </p:pic>
    </p:spTree>
  </p:cSld>
  <p:clrMapOvr>
    <a:masterClrMapping/>
  </p:clrMapOvr>
  <p:transition spd="slow" advTm="40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262389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3600" b="1" dirty="0" smtClean="0"/>
              <a:t>Ak chceš ďalší rok so super zľavami...</a:t>
            </a:r>
            <a:endParaRPr lang="en-US" sz="3600" b="1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-36513" y="5949950"/>
            <a:ext cx="9144001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sk-SK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JEDNA KARTA STAČÍ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sk-SK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k-SK" sz="28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www.studentskypreukaz.sk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0656" y="1772816"/>
            <a:ext cx="3791384" cy="16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0"/>
          <p:cNvSpPr>
            <a:spLocks noChangeArrowheads="1"/>
          </p:cNvSpPr>
          <p:nvPr/>
        </p:nvSpPr>
        <p:spPr bwMode="auto">
          <a:xfrm>
            <a:off x="122588" y="908720"/>
            <a:ext cx="89139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000" b="1" i="1" dirty="0" smtClean="0">
                <a:solidFill>
                  <a:srgbClr val="FF0000"/>
                </a:solidFill>
              </a:rPr>
              <a:t>nezabudni si predĺžiť platnosť svojho preukazu známkou ISIC 09/2015!</a:t>
            </a:r>
            <a:endParaRPr lang="en-US" sz="3000" i="1" dirty="0">
              <a:solidFill>
                <a:srgbClr val="FF0000"/>
              </a:solidFill>
            </a:endParaRPr>
          </a:p>
        </p:txBody>
      </p:sp>
      <p:pic>
        <p:nvPicPr>
          <p:cNvPr id="3074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3167906"/>
            <a:ext cx="4377405" cy="278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3603">
        <p:blinds dir="vert"/>
      </p:transition>
    </mc:Choice>
    <mc:Fallback>
      <p:transition spd="slow" advTm="360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4000" b="1" dirty="0"/>
              <a:t>Preukaz žiaka ISIC/EURO</a:t>
            </a:r>
            <a:r>
              <a:rPr lang="en-US" sz="4000" b="1" dirty="0"/>
              <a:t>&lt;</a:t>
            </a:r>
            <a:r>
              <a:rPr lang="sk-SK" sz="4000" b="1" dirty="0"/>
              <a:t>26</a:t>
            </a:r>
            <a:endParaRPr lang="en-US" sz="4000" b="1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625698"/>
            <a:ext cx="9144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sk-SK" sz="2200" b="1" dirty="0" smtClean="0">
                <a:solidFill>
                  <a:srgbClr val="FF0000"/>
                </a:solidFill>
              </a:rPr>
              <a:t>Najlepšie </a:t>
            </a:r>
            <a:r>
              <a:rPr lang="sk-SK" sz="2200" b="1" dirty="0">
                <a:solidFill>
                  <a:srgbClr val="FF0000"/>
                </a:solidFill>
              </a:rPr>
              <a:t>zľavy </a:t>
            </a:r>
            <a:r>
              <a:rPr lang="sk-SK" sz="2200" b="1" dirty="0" smtClean="0">
                <a:solidFill>
                  <a:srgbClr val="FF0000"/>
                </a:solidFill>
              </a:rPr>
              <a:t>ISIC/EURO</a:t>
            </a:r>
            <a:r>
              <a:rPr lang="en-US" sz="2200" b="1" dirty="0">
                <a:solidFill>
                  <a:srgbClr val="FF0000"/>
                </a:solidFill>
              </a:rPr>
              <a:t>&lt;</a:t>
            </a:r>
            <a:r>
              <a:rPr lang="sk-SK" sz="2200" b="1" dirty="0">
                <a:solidFill>
                  <a:srgbClr val="FF0000"/>
                </a:solidFill>
              </a:rPr>
              <a:t>26 na Slovensku</a:t>
            </a:r>
            <a:endParaRPr lang="sk-SK" sz="2200" b="1" dirty="0"/>
          </a:p>
        </p:txBody>
      </p:sp>
      <p:sp>
        <p:nvSpPr>
          <p:cNvPr id="26682" name="Text Box 5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112" y="4510861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sk-SK" sz="1800" b="1" u="sng" dirty="0">
                <a:solidFill>
                  <a:srgbClr val="0000CC"/>
                </a:solidFill>
              </a:rPr>
              <a:t>Zľavy na LYŽOVAČKY na SLOVENSKU</a:t>
            </a:r>
            <a:endParaRPr lang="en-US" sz="1800" dirty="0">
              <a:solidFill>
                <a:srgbClr val="0000CC"/>
              </a:solidFill>
            </a:endParaRPr>
          </a:p>
          <a:p>
            <a:pPr eaLnBrk="1" hangingPunct="1"/>
            <a:r>
              <a:rPr lang="sk-SK" sz="1800" b="1" u="sng" dirty="0" smtClean="0">
                <a:solidFill>
                  <a:srgbClr val="00CC00"/>
                </a:solidFill>
              </a:rPr>
              <a:t>Zľavy </a:t>
            </a:r>
            <a:r>
              <a:rPr lang="sk-SK" sz="1800" b="1" u="sng" dirty="0">
                <a:solidFill>
                  <a:srgbClr val="00CC00"/>
                </a:solidFill>
              </a:rPr>
              <a:t>zo vstupného do </a:t>
            </a:r>
            <a:r>
              <a:rPr lang="sk-SK" sz="1800" b="1" u="sng" dirty="0" smtClean="0">
                <a:solidFill>
                  <a:srgbClr val="00CC00"/>
                </a:solidFill>
              </a:rPr>
              <a:t>aquaparkov</a:t>
            </a:r>
            <a:endParaRPr lang="en-US" sz="1800" dirty="0">
              <a:solidFill>
                <a:srgbClr val="00CC00"/>
              </a:solidFill>
            </a:endParaRPr>
          </a:p>
        </p:txBody>
      </p:sp>
      <p:sp>
        <p:nvSpPr>
          <p:cNvPr id="26694" name="Rectangle 70"/>
          <p:cNvSpPr>
            <a:spLocks noChangeArrowheads="1"/>
          </p:cNvSpPr>
          <p:nvPr/>
        </p:nvSpPr>
        <p:spPr bwMode="auto">
          <a:xfrm>
            <a:off x="-7830" y="5949280"/>
            <a:ext cx="914400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sk-SK" sz="4400" b="1" u="sng" dirty="0" err="1" smtClean="0">
                <a:solidFill>
                  <a:srgbClr val="0070C0"/>
                </a:solidFill>
              </a:rPr>
              <a:t>www.studentskypreukaz.sk</a:t>
            </a:r>
            <a:endParaRPr lang="en-US" sz="4400" b="1" u="sng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5577" y="1268760"/>
            <a:ext cx="3600401" cy="1382713"/>
            <a:chOff x="467544" y="1149988"/>
            <a:chExt cx="3600401" cy="1382713"/>
          </a:xfrm>
        </p:grpSpPr>
        <p:pic>
          <p:nvPicPr>
            <p:cNvPr id="4104" name="Picture 14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49988"/>
              <a:ext cx="1512887" cy="1382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123729" y="1152270"/>
              <a:ext cx="1944216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sk-SK" b="1" dirty="0" smtClean="0">
                  <a:solidFill>
                    <a:srgbClr val="FF0000"/>
                  </a:solidFill>
                </a:rPr>
                <a:t>zvýhodnené Študentské menu alebo taštička k McMenu zdarma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55576" y="3074695"/>
            <a:ext cx="3672409" cy="858361"/>
            <a:chOff x="251519" y="2939257"/>
            <a:chExt cx="3672409" cy="858361"/>
          </a:xfrm>
        </p:grpSpPr>
        <p:pic>
          <p:nvPicPr>
            <p:cNvPr id="4117" name="Picture 51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3456306"/>
              <a:ext cx="1512888" cy="34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8" name="Picture 52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107" y="2939257"/>
              <a:ext cx="15113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1979712" y="3109972"/>
              <a:ext cx="194421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sk-SK" b="1" dirty="0" smtClean="0">
                  <a:solidFill>
                    <a:srgbClr val="FF0000"/>
                  </a:solidFill>
                </a:rPr>
                <a:t>10 % zľava na nákup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60034" y="1167539"/>
            <a:ext cx="3528392" cy="1437170"/>
            <a:chOff x="4932040" y="1484784"/>
            <a:chExt cx="3528392" cy="1437170"/>
          </a:xfrm>
        </p:grpSpPr>
        <p:pic>
          <p:nvPicPr>
            <p:cNvPr id="4110" name="Picture 32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545716"/>
              <a:ext cx="1511300" cy="376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516216" y="2060848"/>
              <a:ext cx="1944216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sk-SK" b="1" dirty="0" smtClean="0">
                  <a:solidFill>
                    <a:srgbClr val="FF0000"/>
                  </a:solidFill>
                </a:rPr>
                <a:t>10 % zľava na knihy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2050" name="Picture 2" descr="http://www.pantarhei.sk/sites/default/files/Panta_Rhei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484784"/>
              <a:ext cx="1524314" cy="101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860034" y="2763038"/>
            <a:ext cx="3528392" cy="1314034"/>
            <a:chOff x="4860034" y="2763038"/>
            <a:chExt cx="3528392" cy="1314034"/>
          </a:xfrm>
        </p:grpSpPr>
        <p:pic>
          <p:nvPicPr>
            <p:cNvPr id="2052" name="Picture 4" descr="http://1.bp.blogspot.com/_XNjfnkzZrrE/S8tSew5U5NI/AAAAAAAABzE/Ji2xfdhmN7k/s1600/logo-orang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4" y="2763038"/>
              <a:ext cx="1314034" cy="1314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6300194" y="2852936"/>
              <a:ext cx="208823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sk-SK" b="1" dirty="0" smtClean="0">
                  <a:solidFill>
                    <a:srgbClr val="FF0000"/>
                  </a:solidFill>
                </a:rPr>
                <a:t>zvýhodnené Ideálne paušály Delfín 15 € a 20 €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6112" y="5385500"/>
            <a:ext cx="91440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3800" b="1" dirty="0" smtClean="0">
                <a:solidFill>
                  <a:srgbClr val="FF0000"/>
                </a:solidFill>
              </a:rPr>
              <a:t>a ďalších vyše 1.000 zliav nájdeš na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8326">
        <p:blinds dir="vert"/>
      </p:transition>
    </mc:Choice>
    <mc:Fallback>
      <p:transition spd="slow" advTm="1832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4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4000" b="1" dirty="0"/>
              <a:t>Preukaz žiaka ISIC/EURO</a:t>
            </a:r>
            <a:r>
              <a:rPr lang="en-US" sz="4000" b="1" dirty="0"/>
              <a:t>&lt;</a:t>
            </a:r>
            <a:r>
              <a:rPr lang="sk-SK" sz="4000" b="1" dirty="0"/>
              <a:t>26</a:t>
            </a:r>
            <a:endParaRPr lang="en-US" sz="4000" b="1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22588" y="908720"/>
            <a:ext cx="89139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000" b="1" dirty="0" smtClean="0">
                <a:solidFill>
                  <a:srgbClr val="FF0000"/>
                </a:solidFill>
              </a:rPr>
              <a:t>Za rok môžeš bez problémov ušetriť </a:t>
            </a:r>
            <a:br>
              <a:rPr lang="sk-SK" sz="3000" b="1" dirty="0" smtClean="0">
                <a:solidFill>
                  <a:srgbClr val="FF0000"/>
                </a:solidFill>
              </a:rPr>
            </a:br>
            <a:r>
              <a:rPr lang="sk-SK" sz="3000" b="1" dirty="0" smtClean="0">
                <a:solidFill>
                  <a:srgbClr val="FF0000"/>
                </a:solidFill>
              </a:rPr>
              <a:t>desiatky eur!!!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90440" y="1562927"/>
            <a:ext cx="2441752" cy="51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222862"/>
            <a:ext cx="5688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3000" b="1" dirty="0">
                <a:solidFill>
                  <a:srgbClr val="0070C0"/>
                </a:solidFill>
              </a:rPr>
              <a:t>A navyše k známke alebo novému preukazu </a:t>
            </a:r>
            <a:r>
              <a:rPr lang="sk-SK" sz="3000" b="1" dirty="0" smtClean="0">
                <a:solidFill>
                  <a:srgbClr val="0070C0"/>
                </a:solidFill>
              </a:rPr>
              <a:t>so známkou ISIC dostaneš </a:t>
            </a:r>
            <a:r>
              <a:rPr lang="sk-SK" sz="3000" b="1" dirty="0">
                <a:solidFill>
                  <a:srgbClr val="0070C0"/>
                </a:solidFill>
              </a:rPr>
              <a:t>teraz bonus!</a:t>
            </a:r>
          </a:p>
          <a:p>
            <a:pPr algn="l"/>
            <a:endParaRPr lang="sk-SK" sz="3000" b="1" dirty="0">
              <a:solidFill>
                <a:srgbClr val="0070C0"/>
              </a:solidFill>
            </a:endParaRPr>
          </a:p>
          <a:p>
            <a:pPr algn="l"/>
            <a:r>
              <a:rPr lang="sk-SK" sz="3000" b="1" dirty="0">
                <a:solidFill>
                  <a:srgbClr val="0070C0"/>
                </a:solidFill>
              </a:rPr>
              <a:t>Knižku s kupónmi v hodnote viac </a:t>
            </a:r>
            <a:r>
              <a:rPr lang="sk-SK" sz="3000" b="1" dirty="0" smtClean="0">
                <a:solidFill>
                  <a:srgbClr val="0070C0"/>
                </a:solidFill>
              </a:rPr>
              <a:t>ako 470 €!!!</a:t>
            </a:r>
            <a:endParaRPr lang="sk-SK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10000">
        <p:blinds dir="vert"/>
      </p:transition>
    </mc:Choice>
    <mc:Fallback>
      <p:transition spd="slow" advClick="0" advTm="1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0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r>
              <a:rPr lang="sk-SK" sz="4000" b="1" dirty="0"/>
              <a:t>Preukaz žiaka ISIC/EURO</a:t>
            </a:r>
            <a:r>
              <a:rPr lang="en-US" sz="4000" b="1" dirty="0"/>
              <a:t>&lt;</a:t>
            </a:r>
            <a:r>
              <a:rPr lang="sk-SK" sz="4000" b="1" dirty="0"/>
              <a:t>26</a:t>
            </a:r>
            <a:endParaRPr lang="en-US" sz="4000" b="1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22588" y="908720"/>
            <a:ext cx="89139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000" b="1" dirty="0" smtClean="0">
                <a:solidFill>
                  <a:srgbClr val="FF0000"/>
                </a:solidFill>
              </a:rPr>
              <a:t>Choď za kontaktnou osobou na škole a predĺž si preukaz známkou ISIC 09/2015!</a:t>
            </a:r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-36513" y="6362164"/>
            <a:ext cx="9144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sk-SK" sz="28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JEDNA KARTA STAČÍ</a:t>
            </a:r>
            <a:r>
              <a:rPr lang="en-US" sz="2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endParaRPr lang="en-US" sz="28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0" y="5204419"/>
            <a:ext cx="9144000" cy="1104901"/>
            <a:chOff x="0" y="2784"/>
            <a:chExt cx="5760" cy="696"/>
          </a:xfrm>
        </p:grpSpPr>
        <p:sp>
          <p:nvSpPr>
            <p:cNvPr id="9" name="Rectangle 14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0" y="2957"/>
              <a:ext cx="5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sk-SK" sz="4800" b="1" dirty="0" err="1" smtClean="0">
                  <a:solidFill>
                    <a:srgbClr val="FF0000"/>
                  </a:solidFill>
                </a:rPr>
                <a:t>www.studentskypreukaz.sk</a:t>
              </a:r>
              <a:endParaRPr lang="en-US" sz="48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0" y="2784"/>
              <a:ext cx="576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r>
                <a:rPr lang="sk-SK" sz="2000" b="1" dirty="0">
                  <a:latin typeface="Arial Black" pitchFamily="34" charset="0"/>
                </a:rPr>
                <a:t>VŠETKY MOŽNOSTI VYUŽITIA preukazu:</a:t>
              </a:r>
              <a:endParaRPr lang="en-US" sz="2000" b="1" dirty="0">
                <a:latin typeface="Arial Black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62514" y="2008019"/>
            <a:ext cx="6818973" cy="299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27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6911">
        <p:blinds dir="vert"/>
      </p:transition>
    </mc:Choice>
    <mc:Fallback>
      <p:transition spd="slow" advClick="0" advTm="691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22588" y="260648"/>
            <a:ext cx="89139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k-SK" sz="3000" b="1" i="1" dirty="0" smtClean="0">
                <a:solidFill>
                  <a:srgbClr val="FF0000"/>
                </a:solidFill>
              </a:rPr>
              <a:t>a ak si si v júni „nepípol“ preukaz pre účely dopravy, urob tak teraz!</a:t>
            </a:r>
            <a:endParaRPr lang="en-US" sz="3000" i="1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7624" y="1700808"/>
            <a:ext cx="6912768" cy="2237153"/>
            <a:chOff x="467544" y="2704859"/>
            <a:chExt cx="6912768" cy="2237153"/>
          </a:xfrm>
        </p:grpSpPr>
        <p:pic>
          <p:nvPicPr>
            <p:cNvPr id="7" name="Picture 9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728241"/>
              <a:ext cx="2237152" cy="220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704859"/>
              <a:ext cx="1887288" cy="223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89" y="2734920"/>
              <a:ext cx="2232223" cy="219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90199"/>
            <a:ext cx="1198570" cy="213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347864" y="5085184"/>
            <a:ext cx="1083286" cy="618892"/>
          </a:xfrm>
          <a:prstGeom prst="leftArrow">
            <a:avLst>
              <a:gd name="adj1" fmla="val 50000"/>
              <a:gd name="adj2" fmla="val 45264"/>
            </a:avLst>
          </a:prstGeom>
          <a:solidFill>
            <a:srgbClr val="D60093"/>
          </a:solidFill>
          <a:ln w="9525" algn="ctr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sk-SK"/>
          </a:p>
        </p:txBody>
      </p:sp>
      <p:pic>
        <p:nvPicPr>
          <p:cNvPr id="14" name="Picture 1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4008" y="4361879"/>
            <a:ext cx="3196814" cy="20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3252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 advTm="8000">
        <p:blinds dir="vert"/>
      </p:transition>
    </mc:Choice>
    <mc:Fallback>
      <p:transition spd="slow" advClick="0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CA2D1B4BD321418CBDE17C27FA8CC4" ma:contentTypeVersion="0" ma:contentTypeDescription="Umožňuje vytvoriť nový dokument." ma:contentTypeScope="" ma:versionID="b1bfcb72fe9b167c695a0e2cbe62f2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7da04d317d264941c5f57b4b732d6e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A8D7B3-D0AD-4E4B-8188-20D16593E45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B4F245-A21F-4C98-BF08-0A2B725D7D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DD2085-CF27-4B86-A28C-97B4D125C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171</Words>
  <Application>Microsoft Office PowerPoint</Application>
  <PresentationFormat>Prezentácia na obrazovke (4:3)</PresentationFormat>
  <Paragraphs>26</Paragraphs>
  <Slides>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Default Design</vt:lpstr>
      <vt:lpstr>Snímka 1</vt:lpstr>
      <vt:lpstr>Snímka 2</vt:lpstr>
      <vt:lpstr>Snímka 3</vt:lpstr>
      <vt:lpstr>Snímka 4</vt:lpstr>
      <vt:lpstr>Snímka 5</vt:lpstr>
      <vt:lpstr>Snímka 6</vt:lpstr>
    </vt:vector>
  </TitlesOfParts>
  <Company>CKM 2000 Travel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Michal Bucko</dc:creator>
  <cp:lastModifiedBy>Timea</cp:lastModifiedBy>
  <cp:revision>195</cp:revision>
  <dcterms:created xsi:type="dcterms:W3CDTF">2009-08-21T15:46:37Z</dcterms:created>
  <dcterms:modified xsi:type="dcterms:W3CDTF">2014-10-01T08:01:06Z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0x010100F1CA2D1B4BD321418CBDE17C27FA8CC4</vt:lpwstr>
  </property>
  <property fmtid="{D5CDD505-2E9C-101B-9397-08002B2CF9AE}" pid="3" name="IsMyDocuments">
    <vt:bool>true</vt:bool>
  </property>
</Properties>
</file>